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81" r:id="rId7"/>
    <p:sldId id="283" r:id="rId8"/>
    <p:sldId id="282" r:id="rId9"/>
    <p:sldId id="286" r:id="rId10"/>
    <p:sldId id="284" r:id="rId11"/>
    <p:sldId id="287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DB059-E2A9-42E2-1B92-DDB91FD0F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9601D-EB9A-6405-3A78-75874ACBD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6EF74-28CB-D858-A0C0-E05C25FA3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13BB7-C010-9834-A7EE-7AC6180FE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08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9BF46-3E42-D6D6-6410-8A370710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496A9-9364-C3F5-6ABB-B1B77EBCF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8971D6-561C-27FE-F91A-62E87889E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8695D-F0B2-232B-6437-51CC9C22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90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1858" y="4090661"/>
            <a:ext cx="6175022" cy="1795366"/>
          </a:xfrm>
        </p:spPr>
        <p:txBody>
          <a:bodyPr anchor="ctr"/>
          <a:lstStyle/>
          <a:p>
            <a:r>
              <a:rPr lang="en-US" sz="3200" dirty="0"/>
              <a:t>DJANGO - </a:t>
            </a:r>
            <a:br>
              <a:rPr lang="en-US" sz="3200" dirty="0"/>
            </a:br>
            <a:r>
              <a:rPr lang="en-US" sz="3200" dirty="0"/>
              <a:t>Building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947562"/>
            <a:ext cx="7288282" cy="561442"/>
          </a:xfrm>
        </p:spPr>
        <p:txBody>
          <a:bodyPr>
            <a:normAutofit/>
          </a:bodyPr>
          <a:lstStyle/>
          <a:p>
            <a:r>
              <a:rPr lang="en-US" sz="3200" dirty="0"/>
              <a:t>What is Django?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882545"/>
            <a:ext cx="7288212" cy="12896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High-Level Python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Developed for faster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Built-in features.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000" smtClean="0"/>
              <a:pPr/>
              <a:t>2</a:t>
            </a:fld>
            <a:endParaRPr lang="en-US" sz="1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BB3CBE-8535-724D-2FBA-71E17E28F216}"/>
              </a:ext>
            </a:extLst>
          </p:cNvPr>
          <p:cNvSpPr txBox="1">
            <a:spLocks/>
          </p:cNvSpPr>
          <p:nvPr/>
        </p:nvSpPr>
        <p:spPr>
          <a:xfrm>
            <a:off x="1322318" y="3685823"/>
            <a:ext cx="7288282" cy="561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WHY USE Django?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1D78823-5CC0-AE7F-1F88-0A8E828BC63C}"/>
              </a:ext>
            </a:extLst>
          </p:cNvPr>
          <p:cNvSpPr txBox="1">
            <a:spLocks/>
          </p:cNvSpPr>
          <p:nvPr/>
        </p:nvSpPr>
        <p:spPr>
          <a:xfrm>
            <a:off x="1322388" y="4620806"/>
            <a:ext cx="7288212" cy="1289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Rapid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Secure by Default.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Scalable and Versatile.</a:t>
            </a:r>
          </a:p>
        </p:txBody>
      </p:sp>
      <p:pic>
        <p:nvPicPr>
          <p:cNvPr id="1026" name="Picture 2" descr="MacBook Air on gray armchair">
            <a:extLst>
              <a:ext uri="{FF2B5EF4-FFF2-40B4-BE49-F238E27FC236}">
                <a16:creationId xmlns:a16="http://schemas.microsoft.com/office/drawing/2014/main" id="{FC0BEC40-4F08-7378-EF93-19A0509C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360" y="0"/>
            <a:ext cx="5374640" cy="6858000"/>
          </a:xfrm>
          <a:prstGeom prst="parallelogram">
            <a:avLst>
              <a:gd name="adj" fmla="val 3834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568961"/>
            <a:ext cx="4770120" cy="1780860"/>
          </a:xfrm>
        </p:spPr>
        <p:txBody>
          <a:bodyPr/>
          <a:lstStyle/>
          <a:p>
            <a:r>
              <a:rPr lang="en-US" dirty="0"/>
              <a:t>MVT Architectural Pattern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2735953"/>
            <a:ext cx="4429760" cy="32342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</a:t>
            </a:r>
          </a:p>
          <a:p>
            <a:pPr lvl="1"/>
            <a:r>
              <a:rPr lang="en-US" b="0" dirty="0"/>
              <a:t>Data layer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</a:t>
            </a:r>
          </a:p>
          <a:p>
            <a:pPr lvl="1"/>
            <a:r>
              <a:rPr lang="en-US" b="0" dirty="0"/>
              <a:t>Business logic layer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Template</a:t>
            </a:r>
          </a:p>
          <a:p>
            <a:pPr lvl="1"/>
            <a:r>
              <a:rPr lang="en-US" b="0" dirty="0"/>
              <a:t>Presentation layer of the application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25DF4D-5A51-B266-9B7C-E09D01B3780D}"/>
              </a:ext>
            </a:extLst>
          </p:cNvPr>
          <p:cNvGrpSpPr/>
          <p:nvPr/>
        </p:nvGrpSpPr>
        <p:grpSpPr>
          <a:xfrm>
            <a:off x="0" y="-2219"/>
            <a:ext cx="5748490" cy="5209219"/>
            <a:chOff x="0" y="-2219"/>
            <a:chExt cx="5748490" cy="52092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0A344-DAB5-D829-AE76-98B3840611B0}"/>
                </a:ext>
              </a:extLst>
            </p:cNvPr>
            <p:cNvSpPr/>
            <p:nvPr/>
          </p:nvSpPr>
          <p:spPr>
            <a:xfrm>
              <a:off x="0" y="-2219"/>
              <a:ext cx="4267200" cy="4704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F9C0C3E-20CB-4AEB-872D-8D70DF29F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20" y="1651000"/>
              <a:ext cx="5347170" cy="3556000"/>
            </a:xfrm>
            <a:prstGeom prst="roundRect">
              <a:avLst>
                <a:gd name="adj" fmla="val 666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8BCD254-83D0-0CC0-01EF-7BBFE1BC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770" y="2021840"/>
            <a:ext cx="3291206" cy="11014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Built-in Security Features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0D7157D-9514-2121-C154-2B1A367AD469}"/>
              </a:ext>
            </a:extLst>
          </p:cNvPr>
          <p:cNvSpPr txBox="1">
            <a:spLocks/>
          </p:cNvSpPr>
          <p:nvPr/>
        </p:nvSpPr>
        <p:spPr>
          <a:xfrm>
            <a:off x="4438822" y="3464238"/>
            <a:ext cx="3304154" cy="1900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Built-in security mechanisms to protect user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Prevent common vulnerabilities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1D2FC78-AEC6-89A2-5EDA-B6F2D765B997}"/>
              </a:ext>
            </a:extLst>
          </p:cNvPr>
          <p:cNvSpPr txBox="1">
            <a:spLocks/>
          </p:cNvSpPr>
          <p:nvPr/>
        </p:nvSpPr>
        <p:spPr>
          <a:xfrm>
            <a:off x="3281659" y="494988"/>
            <a:ext cx="5618479" cy="917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Django Authentication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525C07-0D67-D767-B7AA-B1BFBBFA0138}"/>
              </a:ext>
            </a:extLst>
          </p:cNvPr>
          <p:cNvSpPr txBox="1">
            <a:spLocks/>
          </p:cNvSpPr>
          <p:nvPr/>
        </p:nvSpPr>
        <p:spPr>
          <a:xfrm>
            <a:off x="580853" y="2021840"/>
            <a:ext cx="3291206" cy="110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Ease of Use and Customization</a:t>
            </a:r>
            <a:endParaRPr lang="en-IN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533749F-7B51-F6AD-DD15-8E21EFD26C51}"/>
              </a:ext>
            </a:extLst>
          </p:cNvPr>
          <p:cNvSpPr txBox="1">
            <a:spLocks/>
          </p:cNvSpPr>
          <p:nvPr/>
        </p:nvSpPr>
        <p:spPr>
          <a:xfrm>
            <a:off x="567905" y="3464238"/>
            <a:ext cx="3304154" cy="1900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Ready-to-use views and forms for common tasks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Easily integrated with third-party authentication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68385C-6C49-0A1F-673E-3B47FF227C72}"/>
              </a:ext>
            </a:extLst>
          </p:cNvPr>
          <p:cNvSpPr txBox="1">
            <a:spLocks/>
          </p:cNvSpPr>
          <p:nvPr/>
        </p:nvSpPr>
        <p:spPr>
          <a:xfrm>
            <a:off x="8332890" y="2021840"/>
            <a:ext cx="3291206" cy="110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Scalability and Flexibility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1CFEC0-F812-0097-98D9-8A3290907E1A}"/>
              </a:ext>
            </a:extLst>
          </p:cNvPr>
          <p:cNvSpPr txBox="1">
            <a:spLocks/>
          </p:cNvSpPr>
          <p:nvPr/>
        </p:nvSpPr>
        <p:spPr>
          <a:xfrm>
            <a:off x="8319942" y="3464238"/>
            <a:ext cx="3304154" cy="1900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Scale with your application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Adapt to different use cases</a:t>
            </a:r>
          </a:p>
        </p:txBody>
      </p:sp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5B97B7D3-A16D-C853-3875-97126062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7D066753-F9EE-2DFF-848E-A07C1E7F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/>
              <a:t>Prerequisites to Learn Django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8F0A952-739C-1A2C-A6A3-51C22A527680}"/>
              </a:ext>
            </a:extLst>
          </p:cNvPr>
          <p:cNvSpPr txBox="1">
            <a:spLocks/>
          </p:cNvSpPr>
          <p:nvPr/>
        </p:nvSpPr>
        <p:spPr>
          <a:xfrm>
            <a:off x="5453725" y="3660774"/>
            <a:ext cx="5907176" cy="253682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Web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&amp; SQL</a:t>
            </a:r>
          </a:p>
        </p:txBody>
      </p:sp>
      <p:pic>
        <p:nvPicPr>
          <p:cNvPr id="23" name="Picture 8" descr="photo of white ceramic teacup on turned on MacBook Pro">
            <a:extLst>
              <a:ext uri="{FF2B5EF4-FFF2-40B4-BE49-F238E27FC236}">
                <a16:creationId xmlns:a16="http://schemas.microsoft.com/office/drawing/2014/main" id="{76BB4072-678F-2C70-343E-B9E18BAAC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7520" cy="6858000"/>
          </a:xfrm>
          <a:prstGeom prst="snip2DiagRect">
            <a:avLst>
              <a:gd name="adj1" fmla="val 0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7628A093-5160-B821-75AC-2A0BA1D77F6A}"/>
              </a:ext>
            </a:extLst>
          </p:cNvPr>
          <p:cNvSpPr txBox="1">
            <a:spLocks/>
          </p:cNvSpPr>
          <p:nvPr/>
        </p:nvSpPr>
        <p:spPr>
          <a:xfrm>
            <a:off x="10373350" y="6356349"/>
            <a:ext cx="987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BCC8-88FF-C017-652F-B75211D1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2CCF-77B6-58CB-09D2-5220AD42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947562"/>
            <a:ext cx="7288282" cy="561442"/>
          </a:xfrm>
        </p:spPr>
        <p:txBody>
          <a:bodyPr>
            <a:normAutofit/>
          </a:bodyPr>
          <a:lstStyle/>
          <a:p>
            <a:r>
              <a:rPr lang="en-US" sz="3200" dirty="0"/>
              <a:t>Setting Up Django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BB9A8-B2FD-86BE-26A3-63BBC1703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2548" y="1760625"/>
            <a:ext cx="4773612" cy="4473804"/>
          </a:xfrm>
        </p:spPr>
        <p:txBody>
          <a:bodyPr>
            <a:normAutofit/>
          </a:bodyPr>
          <a:lstStyle/>
          <a:p>
            <a:r>
              <a:rPr lang="en-US" sz="2000" b="0" dirty="0"/>
              <a:t>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Install Python and pip.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Install Django:</a:t>
            </a:r>
            <a:r>
              <a:rPr lang="en-US" sz="1600" dirty="0"/>
              <a:t> </a:t>
            </a:r>
            <a:r>
              <a:rPr lang="en-US" sz="1600" b="1" dirty="0"/>
              <a:t>pip install </a:t>
            </a:r>
            <a:r>
              <a:rPr lang="en-US" sz="1600" b="1" dirty="0" err="1"/>
              <a:t>django</a:t>
            </a:r>
            <a:endParaRPr lang="en-US" sz="1600" b="1" dirty="0"/>
          </a:p>
          <a:p>
            <a:endParaRPr lang="en-US" sz="2000" b="0" dirty="0"/>
          </a:p>
          <a:p>
            <a:r>
              <a:rPr lang="en-US" sz="2000" b="0" dirty="0"/>
              <a:t>Creating a Django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Command:</a:t>
            </a:r>
            <a:r>
              <a:rPr lang="en-US" sz="1600" b="1" dirty="0"/>
              <a:t> </a:t>
            </a:r>
            <a:r>
              <a:rPr lang="en-US" sz="1600" b="1" dirty="0" err="1"/>
              <a:t>django</a:t>
            </a:r>
            <a:r>
              <a:rPr lang="en-US" sz="1600" b="1" dirty="0"/>
              <a:t>-admin </a:t>
            </a:r>
            <a:r>
              <a:rPr lang="en-US" sz="1600" b="1" dirty="0" err="1"/>
              <a:t>startproject</a:t>
            </a:r>
            <a:r>
              <a:rPr lang="en-US" sz="1600" b="1" dirty="0"/>
              <a:t> </a:t>
            </a:r>
            <a:r>
              <a:rPr lang="en-US" sz="1600" b="1" dirty="0" err="1"/>
              <a:t>myproject</a:t>
            </a:r>
            <a:endParaRPr lang="en-US" sz="1600" b="1" dirty="0"/>
          </a:p>
          <a:p>
            <a:endParaRPr lang="en-US" sz="2000" b="0" dirty="0"/>
          </a:p>
          <a:p>
            <a:r>
              <a:rPr lang="en-US" sz="2000" b="0" dirty="0"/>
              <a:t>Running the Development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Command:</a:t>
            </a:r>
            <a:r>
              <a:rPr lang="en-US" sz="1600" b="1" dirty="0"/>
              <a:t> python manage.py </a:t>
            </a:r>
            <a:r>
              <a:rPr lang="en-US" sz="1600" b="1" dirty="0" err="1"/>
              <a:t>runserver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Access the server at </a:t>
            </a:r>
            <a:r>
              <a:rPr lang="en-US" sz="1600" b="1" dirty="0"/>
              <a:t>http://127.0.0.1:8000/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3A97A3B-620E-8DC1-2A23-DCA47029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000" smtClean="0"/>
              <a:pPr/>
              <a:t>6</a:t>
            </a:fld>
            <a:endParaRPr lang="en-US" sz="1000" dirty="0"/>
          </a:p>
        </p:txBody>
      </p:sp>
      <p:pic>
        <p:nvPicPr>
          <p:cNvPr id="7174" name="Picture 6" descr="MacBook Pro open near black Canon mug">
            <a:extLst>
              <a:ext uri="{FF2B5EF4-FFF2-40B4-BE49-F238E27FC236}">
                <a16:creationId xmlns:a16="http://schemas.microsoft.com/office/drawing/2014/main" id="{CC535026-BC65-DC12-1707-D6597694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06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08" y="1300480"/>
            <a:ext cx="6278490" cy="516419"/>
          </a:xfrm>
        </p:spPr>
        <p:txBody>
          <a:bodyPr anchor="b"/>
          <a:lstStyle/>
          <a:p>
            <a:r>
              <a:rPr lang="en-US" dirty="0"/>
              <a:t>File Structure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4907" y="2473446"/>
            <a:ext cx="5733773" cy="36123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settings.py</a:t>
            </a:r>
          </a:p>
          <a:p>
            <a:r>
              <a:rPr lang="en-US" dirty="0"/>
              <a:t>Contains all project settings and configurations.</a:t>
            </a:r>
          </a:p>
          <a:p>
            <a:pPr marL="0" indent="0">
              <a:buNone/>
            </a:pPr>
            <a:r>
              <a:rPr lang="en-US" b="1" dirty="0"/>
              <a:t>urls.py</a:t>
            </a:r>
          </a:p>
          <a:p>
            <a:r>
              <a:rPr lang="en-US" dirty="0"/>
              <a:t>Maps URLs to views for handling requests.</a:t>
            </a:r>
          </a:p>
          <a:p>
            <a:pPr marL="0" indent="0">
              <a:buNone/>
            </a:pPr>
            <a:r>
              <a:rPr lang="en-US" b="1" dirty="0"/>
              <a:t>wsgi.py</a:t>
            </a:r>
          </a:p>
          <a:p>
            <a:r>
              <a:rPr lang="en-US" dirty="0"/>
              <a:t>Configures the project for WSGI-based deployment.</a:t>
            </a:r>
          </a:p>
          <a:p>
            <a:pPr marL="0" indent="0">
              <a:buNone/>
            </a:pPr>
            <a:r>
              <a:rPr lang="en-US" sz="1800" b="1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manage.py</a:t>
            </a:r>
            <a:endParaRPr lang="en-US" b="1" dirty="0">
              <a:solidFill>
                <a:srgbClr val="000000"/>
              </a:solidFill>
              <a:latin typeface="Tenorite" panose="00000500000000000000" pitchFamily="2" charset="0"/>
            </a:endParaRPr>
          </a:p>
          <a:p>
            <a:r>
              <a:rPr lang="en-US" sz="1800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Command-line utility for managing the project.</a:t>
            </a:r>
            <a:endParaRPr lang="en-IN" dirty="0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214449-9531-89A9-BB84-2CEBD7B0DB8B}"/>
              </a:ext>
            </a:extLst>
          </p:cNvPr>
          <p:cNvSpPr txBox="1">
            <a:spLocks/>
          </p:cNvSpPr>
          <p:nvPr/>
        </p:nvSpPr>
        <p:spPr>
          <a:xfrm>
            <a:off x="6243320" y="2473446"/>
            <a:ext cx="5733773" cy="3612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1000"/>
              </a:spcBef>
              <a:buClrTx/>
              <a:buSzPts val="1800"/>
              <a:buNone/>
            </a:pPr>
            <a:r>
              <a:rPr lang="en-US" sz="1800" b="1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apps.py</a:t>
            </a:r>
            <a:endParaRPr lang="en-US" b="1" dirty="0">
              <a:solidFill>
                <a:srgbClr val="000000"/>
              </a:solidFill>
              <a:latin typeface="Tenorite" panose="00000500000000000000" pitchFamily="2" charset="0"/>
            </a:endParaRPr>
          </a:p>
          <a:p>
            <a:pPr marL="283464" indent="-283464" algn="l" rtl="0" eaLnBrk="1" latinLnBrk="0" hangingPunct="1">
              <a:spcBef>
                <a:spcPts val="1000"/>
              </a:spcBef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1800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Contains app-specific configuration.</a:t>
            </a:r>
            <a:endParaRPr lang="en-IN" sz="1800" dirty="0">
              <a:effectLst/>
            </a:endParaRPr>
          </a:p>
          <a:p>
            <a:pPr marL="0" indent="0" algn="l" rtl="0" eaLnBrk="1" latinLnBrk="0" hangingPunct="1">
              <a:spcBef>
                <a:spcPts val="1000"/>
              </a:spcBef>
              <a:buNone/>
            </a:pPr>
            <a:r>
              <a:rPr lang="en-US" sz="1800" b="1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models.py</a:t>
            </a:r>
            <a:endParaRPr lang="en-US" b="1" dirty="0">
              <a:solidFill>
                <a:srgbClr val="000000"/>
              </a:solidFill>
              <a:latin typeface="Tenorite" panose="00000500000000000000" pitchFamily="2" charset="0"/>
            </a:endParaRPr>
          </a:p>
          <a:p>
            <a:pPr marL="283464" indent="-283464" algn="l" rtl="0" eaLnBrk="1" latinLnBrk="0" hangingPunct="1">
              <a:spcBef>
                <a:spcPts val="1000"/>
              </a:spcBef>
            </a:pPr>
            <a:r>
              <a:rPr lang="en-US" sz="1800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Defines database models.</a:t>
            </a:r>
            <a:endParaRPr lang="en-IN" dirty="0">
              <a:effectLst/>
            </a:endParaRPr>
          </a:p>
          <a:p>
            <a:pPr marL="0" indent="0" algn="l" rtl="0" eaLnBrk="1" latinLnBrk="0" hangingPunct="1">
              <a:spcBef>
                <a:spcPts val="1000"/>
              </a:spcBef>
              <a:buNone/>
            </a:pPr>
            <a:r>
              <a:rPr lang="en-US" sz="1800" b="1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views.py</a:t>
            </a:r>
            <a:endParaRPr lang="en-US" b="1" dirty="0">
              <a:solidFill>
                <a:srgbClr val="000000"/>
              </a:solidFill>
              <a:latin typeface="Tenorite" panose="00000500000000000000" pitchFamily="2" charset="0"/>
            </a:endParaRPr>
          </a:p>
          <a:p>
            <a:pPr marL="283464" indent="-283464" algn="l" rtl="0" eaLnBrk="1" latinLnBrk="0" hangingPunct="1">
              <a:spcBef>
                <a:spcPts val="1000"/>
              </a:spcBef>
            </a:pPr>
            <a:r>
              <a:rPr lang="en-US" sz="1800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Handles business logic and HTTP responses.</a:t>
            </a:r>
            <a:endParaRPr lang="en-IN" dirty="0">
              <a:effectLst/>
            </a:endParaRPr>
          </a:p>
          <a:p>
            <a:pPr marL="0" indent="0" algn="l" rtl="0" eaLnBrk="1" latinLnBrk="0" hangingPunct="1">
              <a:spcBef>
                <a:spcPts val="1000"/>
              </a:spcBef>
              <a:buNone/>
            </a:pPr>
            <a:r>
              <a:rPr lang="en-US" sz="1800" b="1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forms.py</a:t>
            </a:r>
            <a:endParaRPr lang="en-US" b="1" dirty="0">
              <a:solidFill>
                <a:srgbClr val="000000"/>
              </a:solidFill>
              <a:latin typeface="Tenorite" panose="00000500000000000000" pitchFamily="2" charset="0"/>
            </a:endParaRPr>
          </a:p>
          <a:p>
            <a:pPr marL="283464" indent="-283464" algn="l" rtl="0" eaLnBrk="1" latinLnBrk="0" hangingPunct="1">
              <a:spcBef>
                <a:spcPts val="1000"/>
              </a:spcBef>
            </a:pPr>
            <a:r>
              <a:rPr lang="en-US" sz="1800" kern="1200" spc="50" baseline="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Defines forms for user input.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D46-2935-6536-EB3B-12AB4C86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073C22F-D7CB-8981-37E4-4C07016B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/>
              <a:t>Conclusion &amp; Next steps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9C81CBF-B143-09F7-F8C4-BD372C511C08}"/>
              </a:ext>
            </a:extLst>
          </p:cNvPr>
          <p:cNvSpPr txBox="1">
            <a:spLocks/>
          </p:cNvSpPr>
          <p:nvPr/>
        </p:nvSpPr>
        <p:spPr>
          <a:xfrm>
            <a:off x="5453725" y="3078480"/>
            <a:ext cx="5907176" cy="3119120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Master Django Basics: </a:t>
            </a:r>
            <a:r>
              <a:rPr lang="en-US" dirty="0"/>
              <a:t>Practice setting up projects working with models, views, and templates.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Build Real-World Applications: </a:t>
            </a:r>
            <a:r>
              <a:rPr lang="en-US" dirty="0"/>
              <a:t>Apply your knowledge by creating dynamic web applications.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Explore Advanced Topics: </a:t>
            </a:r>
            <a:r>
              <a:rPr lang="en-US" dirty="0"/>
              <a:t>Learn Django REST framework, deployment, and security best practices.</a:t>
            </a:r>
            <a:endParaRPr lang="en-US" b="1" dirty="0"/>
          </a:p>
        </p:txBody>
      </p:sp>
      <p:pic>
        <p:nvPicPr>
          <p:cNvPr id="23" name="Picture 8" descr="photo of white ceramic teacup on turned on MacBook Pro">
            <a:extLst>
              <a:ext uri="{FF2B5EF4-FFF2-40B4-BE49-F238E27FC236}">
                <a16:creationId xmlns:a16="http://schemas.microsoft.com/office/drawing/2014/main" id="{B5F5B518-F638-4AFD-8C05-6F3D2784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7520" cy="6858000"/>
          </a:xfrm>
          <a:prstGeom prst="snip2DiagRect">
            <a:avLst>
              <a:gd name="adj1" fmla="val 0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84B54E2B-2304-CCF9-144B-A7F0A12CD41F}"/>
              </a:ext>
            </a:extLst>
          </p:cNvPr>
          <p:cNvSpPr txBox="1">
            <a:spLocks/>
          </p:cNvSpPr>
          <p:nvPr/>
        </p:nvSpPr>
        <p:spPr>
          <a:xfrm>
            <a:off x="10373350" y="6356349"/>
            <a:ext cx="987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mtClean="0"/>
              <a:pPr algn="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5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Siddhant Mishra</a:t>
            </a:r>
          </a:p>
          <a:p>
            <a:r>
              <a:rPr lang="en-US" dirty="0"/>
              <a:t>siddhant.mishra0307@gmail.com</a:t>
            </a:r>
          </a:p>
          <a:p>
            <a:r>
              <a:rPr lang="en-US" dirty="0"/>
              <a:t>https://www.linkedin.com/in/siddhant-mishra-021726181/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109</TotalTime>
  <Words>324</Words>
  <Application>Microsoft Office PowerPoint</Application>
  <PresentationFormat>Widescreen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Custom</vt:lpstr>
      <vt:lpstr>DJANGO -  Building Web Applications</vt:lpstr>
      <vt:lpstr>What is Django?</vt:lpstr>
      <vt:lpstr>MVT Architectural Pattern</vt:lpstr>
      <vt:lpstr>Built-in Security Features</vt:lpstr>
      <vt:lpstr>Prerequisites to Learn Django</vt:lpstr>
      <vt:lpstr>Setting Up Django</vt:lpstr>
      <vt:lpstr>File Structure</vt:lpstr>
      <vt:lpstr>Conclusion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Siddhant Mishra</dc:creator>
  <cp:lastModifiedBy>Siddhant Mishra</cp:lastModifiedBy>
  <cp:revision>16</cp:revision>
  <dcterms:created xsi:type="dcterms:W3CDTF">2025-02-03T16:04:47Z</dcterms:created>
  <dcterms:modified xsi:type="dcterms:W3CDTF">2025-02-03T17:53:51Z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